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54" r:id="rId2"/>
    <p:sldId id="357" r:id="rId3"/>
    <p:sldId id="367" r:id="rId4"/>
    <p:sldId id="368" r:id="rId5"/>
    <p:sldId id="369" r:id="rId6"/>
    <p:sldId id="370" r:id="rId7"/>
    <p:sldId id="359" r:id="rId8"/>
    <p:sldId id="363" r:id="rId9"/>
    <p:sldId id="355" r:id="rId10"/>
    <p:sldId id="366" r:id="rId11"/>
    <p:sldId id="365" r:id="rId12"/>
    <p:sldId id="364" r:id="rId13"/>
    <p:sldId id="356" r:id="rId14"/>
    <p:sldId id="501" r:id="rId15"/>
    <p:sldId id="422" r:id="rId16"/>
    <p:sldId id="400" r:id="rId17"/>
    <p:sldId id="408" r:id="rId18"/>
    <p:sldId id="405" r:id="rId19"/>
    <p:sldId id="406" r:id="rId20"/>
    <p:sldId id="402" r:id="rId21"/>
    <p:sldId id="407" r:id="rId22"/>
    <p:sldId id="403" r:id="rId23"/>
    <p:sldId id="404" r:id="rId24"/>
    <p:sldId id="401" r:id="rId25"/>
    <p:sldId id="423" r:id="rId26"/>
    <p:sldId id="409" r:id="rId27"/>
    <p:sldId id="502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4" r:id="rId41"/>
    <p:sldId id="425" r:id="rId42"/>
    <p:sldId id="426" r:id="rId43"/>
    <p:sldId id="427" r:id="rId44"/>
    <p:sldId id="429" r:id="rId45"/>
    <p:sldId id="433" r:id="rId46"/>
    <p:sldId id="434" r:id="rId47"/>
    <p:sldId id="440" r:id="rId48"/>
    <p:sldId id="352" r:id="rId49"/>
    <p:sldId id="441" r:id="rId50"/>
    <p:sldId id="442" r:id="rId51"/>
    <p:sldId id="445" r:id="rId52"/>
    <p:sldId id="443" r:id="rId53"/>
    <p:sldId id="444" r:id="rId5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pipeline" id="{F03A7E75-B21B-4B16-8BB6-085C23B6E013}">
          <p14:sldIdLst>
            <p14:sldId id="354"/>
            <p14:sldId id="357"/>
            <p14:sldId id="367"/>
            <p14:sldId id="368"/>
            <p14:sldId id="369"/>
            <p14:sldId id="370"/>
            <p14:sldId id="359"/>
            <p14:sldId id="363"/>
            <p14:sldId id="355"/>
            <p14:sldId id="366"/>
            <p14:sldId id="365"/>
            <p14:sldId id="364"/>
            <p14:sldId id="356"/>
            <p14:sldId id="501"/>
            <p14:sldId id="422"/>
            <p14:sldId id="400"/>
            <p14:sldId id="408"/>
            <p14:sldId id="405"/>
            <p14:sldId id="406"/>
            <p14:sldId id="402"/>
            <p14:sldId id="407"/>
            <p14:sldId id="403"/>
            <p14:sldId id="404"/>
            <p14:sldId id="401"/>
            <p14:sldId id="423"/>
            <p14:sldId id="409"/>
            <p14:sldId id="502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4"/>
            <p14:sldId id="425"/>
            <p14:sldId id="426"/>
            <p14:sldId id="427"/>
            <p14:sldId id="429"/>
            <p14:sldId id="433"/>
            <p14:sldId id="434"/>
            <p14:sldId id="440"/>
            <p14:sldId id="352"/>
            <p14:sldId id="441"/>
            <p14:sldId id="442"/>
            <p14:sldId id="445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5874" autoAdjust="0"/>
  </p:normalViewPr>
  <p:slideViewPr>
    <p:cSldViewPr snapToGrid="0">
      <p:cViewPr varScale="1">
        <p:scale>
          <a:sx n="114" d="100"/>
          <a:sy n="114" d="100"/>
        </p:scale>
        <p:origin x="37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BIG DATA – MODULO 2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nsole.aws.amazon.com/console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products/databas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ws.amazon.com/s3/storage-classes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userguide/object-lifecycle-mgmt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storage-data-transfer/archive-storage-class-for-coldest-data-now-availabl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ws.amazon.com/snowball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www.manning.com/books/event-streams-in-actio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treams/latest/dev/key-concepts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inesis/data-firehose" TargetMode="External"/><Relationship Id="rId2" Type="http://schemas.openxmlformats.org/officeDocument/2006/relationships/hyperlink" Target="https://aws.amazon.com/cloudwatch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aws.amazon.com/AWSEC2/latest/UserGuide/compute-optimized-instances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instance-type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instance-type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www.manning.com/books/aws-lambda-in-action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pi-gateway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xkcd.com/2054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Building data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8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AWS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9354E-5060-45AB-9140-663D12719F4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https://console.aws.amazon.com/console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7C3AF5-7822-4036-8C64-412E4DFDEE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Gateway, </a:t>
            </a:r>
            <a:r>
              <a:rPr lang="en-US" dirty="0" err="1"/>
              <a:t>DataSync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Kinesis, SNS, SQS (stream)</a:t>
            </a:r>
          </a:p>
          <a:p>
            <a:pPr lvl="1"/>
            <a:r>
              <a:rPr lang="en-US" dirty="0"/>
              <a:t>Transform and store</a:t>
            </a:r>
          </a:p>
          <a:p>
            <a:pPr lvl="2"/>
            <a:r>
              <a:rPr lang="en-US" dirty="0"/>
              <a:t>S3 and Glacier (storage)</a:t>
            </a:r>
          </a:p>
          <a:p>
            <a:pPr lvl="2"/>
            <a:r>
              <a:rPr lang="en-US" dirty="0"/>
              <a:t>Glue (ETL)</a:t>
            </a:r>
          </a:p>
          <a:p>
            <a:pPr lvl="1"/>
            <a:r>
              <a:rPr lang="en-US" dirty="0"/>
              <a:t>Serve and consume</a:t>
            </a:r>
          </a:p>
          <a:p>
            <a:pPr lvl="2"/>
            <a:r>
              <a:rPr lang="en-US" dirty="0"/>
              <a:t>EMR (Hadoop-like cluster)</a:t>
            </a:r>
          </a:p>
          <a:p>
            <a:pPr lvl="2"/>
            <a:r>
              <a:rPr lang="en-US" dirty="0"/>
              <a:t>Athena (serverless query service to analyze data in Amazon S3)</a:t>
            </a:r>
          </a:p>
          <a:p>
            <a:pPr lvl="2"/>
            <a:r>
              <a:rPr lang="en-US" dirty="0"/>
              <a:t>(Many) Machine learning services</a:t>
            </a:r>
          </a:p>
          <a:p>
            <a:endParaRPr lang="en-US" dirty="0"/>
          </a:p>
        </p:txBody>
      </p:sp>
      <p:pic>
        <p:nvPicPr>
          <p:cNvPr id="10" name="Segnaposto contenuto 17">
            <a:extLst>
              <a:ext uri="{FF2B5EF4-FFF2-40B4-BE49-F238E27FC236}">
                <a16:creationId xmlns:a16="http://schemas.microsoft.com/office/drawing/2014/main" id="{9842A69D-E7C3-4329-9B3E-917B2D817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2261"/>
            <a:ext cx="5181600" cy="315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0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Google cloud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52521-3B51-43CE-ACF0-A7E64C7F65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9887E7-1C1D-4EC3-9EEA-3734FC210E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Transfer service (batch)</a:t>
            </a:r>
          </a:p>
          <a:p>
            <a:pPr lvl="2"/>
            <a:r>
              <a:rPr lang="en-US" dirty="0"/>
              <a:t>Pub/Sub (stream)</a:t>
            </a:r>
          </a:p>
          <a:p>
            <a:pPr lvl="1"/>
            <a:r>
              <a:rPr lang="en-US" dirty="0"/>
              <a:t>Analyze</a:t>
            </a:r>
          </a:p>
          <a:p>
            <a:pPr lvl="2"/>
            <a:r>
              <a:rPr lang="en-US" dirty="0" err="1"/>
              <a:t>Dataproc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Dataflow (stream)</a:t>
            </a:r>
          </a:p>
          <a:p>
            <a:pPr lvl="2"/>
            <a:r>
              <a:rPr lang="en-US" dirty="0"/>
              <a:t>Cloud storage (storage)</a:t>
            </a:r>
          </a:p>
          <a:p>
            <a:pPr lvl="2"/>
            <a:r>
              <a:rPr lang="en-US" dirty="0"/>
              <a:t>Machine learning services</a:t>
            </a:r>
          </a:p>
          <a:p>
            <a:pPr lvl="1"/>
            <a:r>
              <a:rPr lang="en-US" dirty="0"/>
              <a:t>Serve</a:t>
            </a:r>
          </a:p>
          <a:p>
            <a:pPr lvl="2"/>
            <a:r>
              <a:rPr lang="en-US" dirty="0" err="1"/>
              <a:t>BigQuery</a:t>
            </a:r>
            <a:r>
              <a:rPr lang="en-US" dirty="0"/>
              <a:t> (query service)</a:t>
            </a:r>
          </a:p>
          <a:p>
            <a:endParaRPr lang="en-US" dirty="0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F1804984-8CBE-4E6F-9D5C-88ABE2D2E4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6047"/>
            <a:ext cx="5181600" cy="301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18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92D5A8D-2B43-41F6-AE7E-074B899C8BA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9E9C589-B12D-44DF-8F1C-19B8B1FED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points</a:t>
            </a:r>
          </a:p>
          <a:p>
            <a:endParaRPr lang="en-US" dirty="0"/>
          </a:p>
          <a:p>
            <a:r>
              <a:rPr lang="en-US" dirty="0"/>
              <a:t>We have services</a:t>
            </a:r>
          </a:p>
          <a:p>
            <a:pPr lvl="1"/>
            <a:r>
              <a:rPr lang="en-US" dirty="0"/>
              <a:t>Which transforms data</a:t>
            </a:r>
          </a:p>
          <a:p>
            <a:pPr lvl="2"/>
            <a:r>
              <a:rPr lang="en-US" dirty="0"/>
              <a:t>Recall the DIKW pyramid</a:t>
            </a:r>
          </a:p>
          <a:p>
            <a:pPr lvl="1"/>
            <a:r>
              <a:rPr lang="en-US" dirty="0"/>
              <a:t>Which supports data transformation</a:t>
            </a:r>
          </a:p>
          <a:p>
            <a:r>
              <a:rPr lang="en-US" dirty="0"/>
              <a:t>Data pipelines are based on</a:t>
            </a:r>
          </a:p>
          <a:p>
            <a:pPr lvl="1"/>
            <a:r>
              <a:rPr lang="en-US" dirty="0"/>
              <a:t>Ingesting data</a:t>
            </a:r>
          </a:p>
          <a:p>
            <a:pPr lvl="1"/>
            <a:r>
              <a:rPr lang="en-US" dirty="0"/>
              <a:t>Analyzing data</a:t>
            </a:r>
          </a:p>
          <a:p>
            <a:pPr lvl="1"/>
            <a:r>
              <a:rPr lang="en-US" dirty="0"/>
              <a:t>Serving data</a:t>
            </a:r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FFD03BBD-C6F9-4F4C-B78F-2F9E56E0F45E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47F9C1-D96C-48A4-83D0-0B93EC025185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3F6E9C-FBD7-4052-A69A-0F5933000023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0C8CF7-5944-463F-B59E-23E04ACDEE6F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27840-BC5E-4EAE-AE39-4FB58F45BAC2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3F430-7134-48A7-8766-7ABFE4456A00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31E20F-F669-4E73-9980-EC0D96631572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2B926-3252-4574-BCF0-2ECA06520464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97EADD-53AB-4D6E-A86B-3BCD1D10F175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42D0B1-4065-4A9C-A444-5714E65EF47A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6155E-D2EB-4698-B3E2-DB4918A1EC97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602ABF-8984-46C2-A0E8-3E8EF90FAE80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18ADB-2E86-40E6-9650-8A954F2823BA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9575AD-0218-4D3D-8CB0-39CB8B58D36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8CB84B-3614-4620-BAAC-EF5322DC061A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F0A640-76B4-47BE-90DA-215CEB45E7D3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347D23-2A54-4AC6-B427-F27616257D2C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C147D8-7D22-458D-A3C8-65373805D69B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565AC6-229E-45DE-8E7B-EDCAD34D1BD6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3B379-F8CE-4F38-8F9B-A30FC5041F0D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A7E6FA-087B-4889-961F-4CFB16002CFB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C828B9-F88B-4A9E-9996-6544A1602E95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88D05B-5B50-4D83-B81C-4D9AA55063E5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32B509-BAC8-4E4D-8176-21698B8F6E8A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6295B54-D670-4BC4-B0E5-AD82126E6632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4EB65CE-7FE1-4D72-96C8-5A8802AC7436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AF323C-B4CE-4802-9059-BBD081DB4AA0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F35CEB2-8ED6-4C13-873F-9D6B411E6964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7C505CF-C406-49D4-AED5-81AFF12B722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EDE347-2365-4DFB-B536-A1DA199B2CCE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E136F6-3EF5-4663-9805-D22BA39AA53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6D0BE19-F745-4EAA-9A0F-D2581C7D417A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4EF173-DA3D-45CA-AD7C-229ACF32E7D6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B4B646-F883-4347-A303-1ADBAFE20A37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A3B45A-CDD1-48F6-853A-F387ECB59889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998B01-5EC0-46CE-AA67-D7BA2E3AE090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2304E6-6431-425F-AF3A-81C08C3C30A5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BC4CE5-7CAA-4A74-BF2E-180F9FB40D3E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1F61B3-532D-4404-9B72-676DE8B07683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D046D7-1A82-4A9D-B46A-17F08931C93C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0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A0A22C5-A927-4772-A295-0F0C7456F3F8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707ADEB-DDFC-4D86-B18E-8D9F826EFCBC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FE24307-B876-4E50-93D0-2C57782F3A9F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09EDC27-A247-4AA2-9728-82D8B6286B3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C32D450-52F5-4508-909F-1463E095511E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559FEE-B3C7-4A43-88DB-6EA8802F3528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22DE34-41ED-409D-A6E9-86234176B14E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8464F0-6112-4CAE-A346-A02D9CDC0C2A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460B7C-0F76-46AF-B8E9-A0ACFE70FB80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66C909-D2E0-4E54-9779-447EE2D5D921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DDB9E9-1AED-4ED5-8055-BB5ED9210A64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1ABF1E7-1851-4355-A972-F9C1F96B0EAA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501D67C-6E67-4972-9648-538BCCDE2229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1DA7AD4-2C53-468A-AEA4-1CB865288740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C560360-D700-4419-A928-E744775D2E36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84CFAD6-CD48-4AC1-A5B7-B65899509C1F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793361-AF5D-4AA9-806F-B9D81456A792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E6B71BC-A1F0-47EB-8073-706CB532139F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13D51D2-59DD-4FFB-8C10-67A11CBA0391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54CB16B-1F3A-4A41-8DE2-F761ABBC9044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2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Ingestion vs Analytics</a:t>
            </a:r>
          </a:p>
          <a:p>
            <a:pPr lvl="1"/>
            <a:r>
              <a:rPr lang="en-US" dirty="0"/>
              <a:t>Data streams are used for ingestion</a:t>
            </a:r>
          </a:p>
          <a:p>
            <a:pPr lvl="1"/>
            <a:r>
              <a:rPr lang="en-US" dirty="0"/>
              <a:t>... and (event) processing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8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Storage vs Serving</a:t>
            </a:r>
          </a:p>
          <a:p>
            <a:pPr lvl="1"/>
            <a:r>
              <a:rPr lang="en-US" dirty="0"/>
              <a:t>Databases are storage</a:t>
            </a:r>
          </a:p>
          <a:p>
            <a:pPr lvl="1"/>
            <a:r>
              <a:rPr lang="en-US" dirty="0"/>
              <a:t>... with processing capability</a:t>
            </a:r>
          </a:p>
          <a:p>
            <a:pPr lvl="1"/>
            <a:r>
              <a:rPr lang="en-US" dirty="0"/>
              <a:t>... and with serving capability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7" cy="2887357"/>
            <a:chOff x="6168410" y="2565214"/>
            <a:chExt cx="5154657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9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67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76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3F91C7-3E99-471A-ABBD-2CD13814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persisting data</a:t>
            </a:r>
          </a:p>
          <a:p>
            <a:endParaRPr lang="en-US" dirty="0"/>
          </a:p>
          <a:p>
            <a:r>
              <a:rPr lang="en-US" dirty="0"/>
              <a:t>Which storage do we choose?</a:t>
            </a:r>
          </a:p>
          <a:p>
            <a:pPr lvl="1"/>
            <a:r>
              <a:rPr lang="en-US" b="1" dirty="0"/>
              <a:t>Storage model </a:t>
            </a:r>
            <a:r>
              <a:rPr lang="en-US" dirty="0"/>
              <a:t>(or data model) ~= variety</a:t>
            </a:r>
          </a:p>
          <a:p>
            <a:pPr lvl="2"/>
            <a:r>
              <a:rPr lang="en-US" dirty="0"/>
              <a:t>How data are organized/accessed in a storage system</a:t>
            </a:r>
          </a:p>
          <a:p>
            <a:pPr lvl="3"/>
            <a:r>
              <a:rPr lang="en-US" dirty="0"/>
              <a:t>Structured vs unstructured</a:t>
            </a:r>
          </a:p>
          <a:p>
            <a:pPr lvl="3"/>
            <a:r>
              <a:rPr lang="en-US" dirty="0"/>
              <a:t>Data access model (key-value, column, etc.)</a:t>
            </a:r>
          </a:p>
          <a:p>
            <a:pPr lvl="1"/>
            <a:r>
              <a:rPr lang="en-US" dirty="0"/>
              <a:t>Access </a:t>
            </a:r>
            <a:r>
              <a:rPr lang="en-US" b="1" dirty="0"/>
              <a:t>frequency</a:t>
            </a:r>
          </a:p>
          <a:p>
            <a:pPr lvl="1"/>
            <a:r>
              <a:rPr lang="en-US" b="1" dirty="0"/>
              <a:t>Analyses </a:t>
            </a:r>
            <a:r>
              <a:rPr lang="en-US" dirty="0"/>
              <a:t>to be performed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16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4655BD-2AAF-42E2-BEEB-ED56026DE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001" y="1700213"/>
            <a:ext cx="9735998" cy="43513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13B024-9C8C-4E2C-85B7-D4ACBB63A8B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Mansouri, </a:t>
            </a:r>
            <a:r>
              <a:rPr lang="en-US" dirty="0" err="1"/>
              <a:t>Yaser</a:t>
            </a:r>
            <a:r>
              <a:rPr lang="en-US" dirty="0"/>
              <a:t>, Adel </a:t>
            </a:r>
            <a:r>
              <a:rPr lang="en-US" dirty="0" err="1"/>
              <a:t>Nadjaran</a:t>
            </a:r>
            <a:r>
              <a:rPr lang="en-US" dirty="0"/>
              <a:t> </a:t>
            </a:r>
            <a:r>
              <a:rPr lang="en-US" dirty="0" err="1"/>
              <a:t>Toosi</a:t>
            </a:r>
            <a:r>
              <a:rPr lang="en-US" dirty="0"/>
              <a:t>, and Rajkumar </a:t>
            </a:r>
            <a:r>
              <a:rPr lang="en-US" dirty="0" err="1"/>
              <a:t>Buyya</a:t>
            </a:r>
            <a:r>
              <a:rPr lang="en-US" dirty="0"/>
              <a:t>. "Data storage management in cloud environments: Taxonomy, survey, and future directions." ACM Computing Surveys (CSUR) 50.6 (2017): 1-51.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0CB716-22B2-4608-AEB1-DE5616B75B33}"/>
              </a:ext>
            </a:extLst>
          </p:cNvPr>
          <p:cNvSpPr/>
          <p:nvPr/>
        </p:nvSpPr>
        <p:spPr>
          <a:xfrm>
            <a:off x="8490857" y="3021329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21C65-152A-4EAB-895F-D95A17E9CA96}"/>
              </a:ext>
            </a:extLst>
          </p:cNvPr>
          <p:cNvSpPr/>
          <p:nvPr/>
        </p:nvSpPr>
        <p:spPr>
          <a:xfrm>
            <a:off x="6183104" y="4719028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76F9B-60F6-49F4-A9DC-DD592CA196F7}"/>
              </a:ext>
            </a:extLst>
          </p:cNvPr>
          <p:cNvSpPr/>
          <p:nvPr/>
        </p:nvSpPr>
        <p:spPr>
          <a:xfrm>
            <a:off x="6201062" y="5723316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C74C1-8122-484D-A100-03C9F180C6A4}"/>
              </a:ext>
            </a:extLst>
          </p:cNvPr>
          <p:cNvSpPr/>
          <p:nvPr/>
        </p:nvSpPr>
        <p:spPr>
          <a:xfrm>
            <a:off x="7723494" y="3739198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58B1B-91C9-460B-BFD4-C595BAD2514F}"/>
              </a:ext>
            </a:extLst>
          </p:cNvPr>
          <p:cNvSpPr/>
          <p:nvPr/>
        </p:nvSpPr>
        <p:spPr>
          <a:xfrm>
            <a:off x="8290560" y="5157787"/>
            <a:ext cx="2673439" cy="565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1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relational</a:t>
            </a:r>
          </a:p>
          <a:p>
            <a:endParaRPr lang="en-US" dirty="0"/>
          </a:p>
          <a:p>
            <a:r>
              <a:rPr lang="en-US" b="1" dirty="0"/>
              <a:t>Relational</a:t>
            </a:r>
          </a:p>
          <a:p>
            <a:pPr lvl="1"/>
            <a:r>
              <a:rPr lang="en-US" dirty="0"/>
              <a:t>Store data with predefined schemas and relationships between them</a:t>
            </a:r>
          </a:p>
          <a:p>
            <a:pPr lvl="1"/>
            <a:r>
              <a:rPr lang="en-US" dirty="0"/>
              <a:t>Support ACID transactions </a:t>
            </a:r>
          </a:p>
          <a:p>
            <a:pPr lvl="1"/>
            <a:r>
              <a:rPr lang="en-US" dirty="0"/>
              <a:t>Maintain referential integrity</a:t>
            </a:r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5B2FE8-8FFF-49FF-8707-12E3C963F854}"/>
              </a:ext>
            </a:extLst>
          </p:cNvPr>
          <p:cNvSpPr/>
          <p:nvPr/>
        </p:nvSpPr>
        <p:spPr>
          <a:xfrm>
            <a:off x="6172200" y="2664277"/>
            <a:ext cx="5181600" cy="4708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3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unstructured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*</a:t>
            </a:r>
          </a:p>
          <a:p>
            <a:endParaRPr lang="en-US" b="1" dirty="0"/>
          </a:p>
          <a:p>
            <a:pPr lvl="1"/>
            <a:r>
              <a:rPr lang="en-US" b="1" dirty="0"/>
              <a:t>Key/value: </a:t>
            </a:r>
            <a:r>
              <a:rPr lang="en-US" dirty="0"/>
              <a:t>store and retrieve large volumes of data</a:t>
            </a:r>
            <a:endParaRPr lang="en-US" b="1" dirty="0"/>
          </a:p>
          <a:p>
            <a:pPr lvl="1"/>
            <a:r>
              <a:rPr lang="en-US" b="1" dirty="0"/>
              <a:t>Document : </a:t>
            </a:r>
            <a:r>
              <a:rPr lang="en-US" dirty="0"/>
              <a:t>store semi-structured data as JSON-like documents</a:t>
            </a:r>
            <a:endParaRPr lang="en-US" b="1" dirty="0"/>
          </a:p>
          <a:p>
            <a:pPr lvl="1"/>
            <a:r>
              <a:rPr lang="en-US" b="1" dirty="0"/>
              <a:t>Columnar:</a:t>
            </a:r>
            <a:r>
              <a:rPr lang="en-US" dirty="0"/>
              <a:t> use tables but unlike a relational database, columns can vary from row to row in the same table</a:t>
            </a:r>
            <a:endParaRPr lang="en-US" b="1" dirty="0"/>
          </a:p>
          <a:p>
            <a:pPr lvl="1"/>
            <a:r>
              <a:rPr lang="en-US" b="1" dirty="0"/>
              <a:t>Graph: </a:t>
            </a:r>
            <a:r>
              <a:rPr lang="en-US" dirty="0"/>
              <a:t>navigate and query relationships between highly connected datasets</a:t>
            </a:r>
          </a:p>
          <a:p>
            <a:pPr lvl="1"/>
            <a:r>
              <a:rPr lang="en-US" b="1" dirty="0"/>
              <a:t>... and more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544378-DEC6-432B-83D1-0CBA2CAEBBA6}"/>
              </a:ext>
            </a:extLst>
          </p:cNvPr>
          <p:cNvSpPr/>
          <p:nvPr/>
        </p:nvSpPr>
        <p:spPr>
          <a:xfrm>
            <a:off x="6172200" y="3163123"/>
            <a:ext cx="5181600" cy="2785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8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big-data cube</a:t>
            </a:r>
          </a:p>
          <a:p>
            <a:pPr lvl="1"/>
            <a:r>
              <a:rPr lang="en-US" dirty="0"/>
              <a:t>Volume: small to high</a:t>
            </a:r>
          </a:p>
          <a:p>
            <a:pPr lvl="1"/>
            <a:r>
              <a:rPr lang="en-US" dirty="0"/>
              <a:t>Variety: structure to unstructured</a:t>
            </a:r>
          </a:p>
          <a:p>
            <a:pPr lvl="1"/>
            <a:r>
              <a:rPr lang="en-US" dirty="0"/>
              <a:t>Velocity: pull to push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00302924-EAEA-4122-9BD8-A23592A66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065060"/>
            <a:ext cx="5181600" cy="387246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8F66C-1F56-45C1-AE1D-A3CDBC6ADB5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Meijer, Erik. "Your mouse is a database." </a:t>
            </a:r>
            <a:r>
              <a:rPr lang="en-US" i="1" dirty="0"/>
              <a:t>Communications of the ACM</a:t>
            </a:r>
            <a:r>
              <a:rPr lang="en-US" dirty="0"/>
              <a:t> 55.5 (2012): 66-73.</a:t>
            </a:r>
          </a:p>
        </p:txBody>
      </p:sp>
    </p:spTree>
    <p:extLst>
      <p:ext uri="{BB962C8B-B14F-4D97-AF65-F5344CB8AC3E}">
        <p14:creationId xmlns:p14="http://schemas.microsoft.com/office/powerpoint/2010/main" val="3478474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(Google Cloud)</a:t>
            </a:r>
            <a:endParaRPr lang="en-US" dirty="0"/>
          </a:p>
        </p:txBody>
      </p:sp>
      <p:pic>
        <p:nvPicPr>
          <p:cNvPr id="18" name="Content Placeholder 17" descr="Table, calendar&#10;&#10;Description automatically generated">
            <a:extLst>
              <a:ext uri="{FF2B5EF4-FFF2-40B4-BE49-F238E27FC236}">
                <a16:creationId xmlns:a16="http://schemas.microsoft.com/office/drawing/2014/main" id="{E0C0261B-2FD8-4663-922E-EC57C8B33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8" y="2294310"/>
            <a:ext cx="5012237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717C1BF-EA6E-42F8-8129-F3698892E1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https://cloud.google.com/products/databases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321E7D5-761D-4B04-8A03-9F92D4F93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06" y="2272937"/>
            <a:ext cx="5087994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789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structure: unstructured</a:t>
            </a:r>
          </a:p>
          <a:p>
            <a:r>
              <a:rPr lang="en-US" dirty="0"/>
              <a:t>Data abstraction: file (or database)</a:t>
            </a:r>
          </a:p>
          <a:p>
            <a:r>
              <a:rPr lang="en-US" dirty="0"/>
              <a:t>Data access model: key-value</a:t>
            </a:r>
          </a:p>
          <a:p>
            <a:endParaRPr lang="en-US" b="1" dirty="0"/>
          </a:p>
          <a:p>
            <a:r>
              <a:rPr lang="en-US" b="1" dirty="0"/>
              <a:t>File system </a:t>
            </a:r>
            <a:r>
              <a:rPr lang="en-US" dirty="0"/>
              <a:t>(EFS), </a:t>
            </a:r>
            <a:r>
              <a:rPr lang="en-US" b="1" dirty="0"/>
              <a:t>object storage </a:t>
            </a:r>
            <a:r>
              <a:rPr lang="en-US" dirty="0"/>
              <a:t>(S3) (or </a:t>
            </a:r>
            <a:r>
              <a:rPr lang="en-US" b="1" dirty="0"/>
              <a:t>DB K-V</a:t>
            </a:r>
            <a:r>
              <a:rPr lang="en-US" dirty="0"/>
              <a:t>;</a:t>
            </a:r>
            <a:r>
              <a:rPr lang="en-US" b="1" dirty="0"/>
              <a:t> </a:t>
            </a:r>
            <a:r>
              <a:rPr lang="en-US" dirty="0"/>
              <a:t>e.g., DynamoDB)</a:t>
            </a:r>
          </a:p>
          <a:p>
            <a:pPr lvl="1"/>
            <a:r>
              <a:rPr lang="en-US" dirty="0"/>
              <a:t>Handle unstructured data</a:t>
            </a:r>
          </a:p>
          <a:p>
            <a:pPr lvl="1"/>
            <a:r>
              <a:rPr lang="en-US" dirty="0"/>
              <a:t>... organized as files (or blob)</a:t>
            </a:r>
          </a:p>
          <a:p>
            <a:pPr lvl="1"/>
            <a:r>
              <a:rPr lang="en-US" dirty="0"/>
              <a:t>... accessed using a key-value</a:t>
            </a:r>
          </a:p>
          <a:p>
            <a:r>
              <a:rPr lang="en-US" dirty="0"/>
              <a:t>Differ in the supported features</a:t>
            </a:r>
          </a:p>
          <a:p>
            <a:pPr lvl="1"/>
            <a:r>
              <a:rPr lang="en-US" dirty="0"/>
              <a:t>E.g., maximum item size (DynamoDB: 400KB, S3: 5TB)</a:t>
            </a:r>
          </a:p>
          <a:p>
            <a:pPr lvl="1"/>
            <a:r>
              <a:rPr lang="en-US" dirty="0"/>
              <a:t>E.g., indexes, querying mechanisms, latency,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0895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838200" y="6311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https://aws.amazon.com/s3/storage-classes/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Object storage (AWS S3) </a:t>
            </a:r>
            <a:r>
              <a:rPr lang="en-US" b="1" dirty="0"/>
              <a:t>classes</a:t>
            </a:r>
          </a:p>
          <a:p>
            <a:pPr lvl="1"/>
            <a:r>
              <a:rPr lang="en-US" b="1" dirty="0"/>
              <a:t>Standard</a:t>
            </a:r>
            <a:r>
              <a:rPr lang="en-US" dirty="0"/>
              <a:t>: general purpose</a:t>
            </a:r>
          </a:p>
          <a:p>
            <a:pPr lvl="1"/>
            <a:r>
              <a:rPr lang="en-US" b="1" dirty="0"/>
              <a:t>Infrequent</a:t>
            </a:r>
            <a:r>
              <a:rPr lang="en-US" dirty="0"/>
              <a:t> (rapid) </a:t>
            </a:r>
            <a:r>
              <a:rPr lang="en-US" b="1" dirty="0"/>
              <a:t>access</a:t>
            </a:r>
          </a:p>
          <a:p>
            <a:pPr lvl="1"/>
            <a:r>
              <a:rPr lang="en-US" b="1" dirty="0"/>
              <a:t>One Zone-IA</a:t>
            </a:r>
            <a:r>
              <a:rPr lang="en-US" dirty="0"/>
              <a:t>: lower-cost option for infrequently accessed data that do not require high availability and resilience</a:t>
            </a:r>
          </a:p>
          <a:p>
            <a:pPr lvl="1"/>
            <a:r>
              <a:rPr lang="en-US" b="1" dirty="0"/>
              <a:t>Glacier</a:t>
            </a:r>
            <a:r>
              <a:rPr lang="en-US" dirty="0"/>
              <a:t>: low-cost storage class for data archiving, three retrieval options that range from a few minutes to hours</a:t>
            </a:r>
          </a:p>
          <a:p>
            <a:pPr lvl="1"/>
            <a:r>
              <a:rPr lang="en-US" b="1" dirty="0"/>
              <a:t>Deep Glacier</a:t>
            </a:r>
            <a:r>
              <a:rPr lang="en-US" dirty="0"/>
              <a:t>: long-term retention for data accessed once or twice in a year. E.g., retain data sets for 10 years or longer</a:t>
            </a:r>
          </a:p>
          <a:p>
            <a:pPr lvl="1"/>
            <a:r>
              <a:rPr lang="en-US" b="1" dirty="0"/>
              <a:t>Intelligent-Tiering</a:t>
            </a:r>
            <a:r>
              <a:rPr lang="en-US" dirty="0"/>
              <a:t>: move objects between access tiers when access patterns change</a:t>
            </a:r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018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2907C-598A-405C-BB0E-89F52E4F1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en-US" b="1" dirty="0"/>
              <a:t>Lifecycle</a:t>
            </a:r>
            <a:r>
              <a:rPr lang="en-US" altLang="en-US" dirty="0"/>
              <a:t> configuration</a:t>
            </a:r>
          </a:p>
          <a:p>
            <a:pPr lvl="1"/>
            <a:r>
              <a:rPr lang="en-US" altLang="en-US" dirty="0"/>
              <a:t>A set of rules that define actions that Amazon S3 applies to a group of objects</a:t>
            </a:r>
          </a:p>
          <a:p>
            <a:pPr lvl="0"/>
            <a:r>
              <a:rPr lang="en-US" altLang="en-US" dirty="0"/>
              <a:t>Two types of actions: </a:t>
            </a:r>
          </a:p>
          <a:p>
            <a:pPr lvl="1"/>
            <a:r>
              <a:rPr lang="en-US" altLang="en-US" b="1" dirty="0"/>
              <a:t>Transition: </a:t>
            </a:r>
            <a:r>
              <a:rPr lang="en-US" altLang="en-US" dirty="0"/>
              <a:t>when objects transition to another storage class. E.g., archive objects to the S3 Glacier storage class one year after creating them</a:t>
            </a:r>
          </a:p>
          <a:p>
            <a:pPr lvl="1"/>
            <a:r>
              <a:rPr lang="en-US" altLang="en-US" b="1" dirty="0"/>
              <a:t>Expiration</a:t>
            </a:r>
            <a:r>
              <a:rPr lang="en-US" altLang="en-US" dirty="0"/>
              <a:t>: when objects expire. Amazon S3 deletes expired objects on your behalf</a:t>
            </a:r>
          </a:p>
          <a:p>
            <a:endParaRPr lang="en-US" dirty="0"/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350BABF-0B06-4707-B9E6-F52F973D9404}"/>
              </a:ext>
            </a:extLst>
          </p:cNvPr>
          <p:cNvSpPr/>
          <p:nvPr/>
        </p:nvSpPr>
        <p:spPr>
          <a:xfrm rot="5400000">
            <a:off x="8839200" y="982298"/>
            <a:ext cx="426720" cy="3103865"/>
          </a:xfrm>
          <a:prstGeom prst="up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Transition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166E73D4-DC04-4EE3-BC98-A944D8E74EF2}"/>
              </a:ext>
            </a:extLst>
          </p:cNvPr>
          <p:cNvSpPr txBox="1">
            <a:spLocks/>
          </p:cNvSpPr>
          <p:nvPr/>
        </p:nvSpPr>
        <p:spPr>
          <a:xfrm>
            <a:off x="838200" y="6051837"/>
            <a:ext cx="10515600" cy="3045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https://docs.aws.amazon.com/AmazonS3/latest/userguide/object-lifecycle-mgmt.html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43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Storage: access frequency (Google Cloud)</a:t>
            </a:r>
            <a:endParaRPr lang="en-US" dirty="0"/>
          </a:p>
        </p:txBody>
      </p:sp>
      <p:pic>
        <p:nvPicPr>
          <p:cNvPr id="3" name="Content Placeholder 2" descr="Table&#10;&#10;Description automatically generated">
            <a:extLst>
              <a:ext uri="{FF2B5EF4-FFF2-40B4-BE49-F238E27FC236}">
                <a16:creationId xmlns:a16="http://schemas.microsoft.com/office/drawing/2014/main" id="{80EC7047-3446-4465-848F-D2F696704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76" y="4386799"/>
            <a:ext cx="4220999" cy="152851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A77ECB-A69F-46AB-BB9A-3CC5060C3B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https://cloud.google.com/blog/products/storage-data-transfer/archive-storage-class-for-coldest-data-now-available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7AC82B1-6563-4DCE-8371-50154EF8D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4" y="1587480"/>
            <a:ext cx="7259216" cy="35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25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045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Goal</a:t>
            </a:r>
            <a:r>
              <a:rPr lang="en-US" dirty="0">
                <a:effectLst/>
                <a:latin typeface="Arial" panose="020B0604020202020204" pitchFamily="34" charset="0"/>
              </a:rPr>
              <a:t>: moving data to the cloud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Moving data to the cloud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80TB</a:t>
            </a:r>
            <a:r>
              <a:rPr lang="en-US" dirty="0">
                <a:effectLst/>
                <a:latin typeface="Arial" panose="020B0604020202020204" pitchFamily="34" charset="0"/>
              </a:rPr>
              <a:t> of data to move, </a:t>
            </a:r>
          </a:p>
          <a:p>
            <a:pPr lvl="1"/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</a:t>
            </a:r>
            <a:r>
              <a:rPr lang="en-US" dirty="0">
                <a:effectLst/>
                <a:latin typeface="Arial" panose="020B0604020202020204" pitchFamily="34" charset="0"/>
              </a:rPr>
              <a:t> connection to the internet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How many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days</a:t>
            </a:r>
            <a:r>
              <a:rPr lang="en-US">
                <a:effectLst/>
                <a:latin typeface="Arial" panose="020B0604020202020204" pitchFamily="34" charset="0"/>
              </a:rPr>
              <a:t>?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84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Goal</a:t>
            </a:r>
            <a:r>
              <a:rPr lang="en-US" dirty="0">
                <a:effectLst/>
                <a:latin typeface="Arial" panose="020B0604020202020204" pitchFamily="34" charset="0"/>
              </a:rPr>
              <a:t>: moving data to the cloud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Moving data to the cloud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80TB</a:t>
            </a:r>
            <a:r>
              <a:rPr lang="en-US" dirty="0">
                <a:effectLst/>
                <a:latin typeface="Arial" panose="020B0604020202020204" pitchFamily="34" charset="0"/>
              </a:rPr>
              <a:t> of data to move, </a:t>
            </a:r>
          </a:p>
          <a:p>
            <a:pPr lvl="1"/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</a:t>
            </a:r>
            <a:r>
              <a:rPr lang="en-US" dirty="0">
                <a:effectLst/>
                <a:latin typeface="Arial" panose="020B0604020202020204" pitchFamily="34" charset="0"/>
              </a:rPr>
              <a:t> connection to the internet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How many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days</a:t>
            </a:r>
            <a:r>
              <a:rPr lang="en-US" dirty="0">
                <a:effectLst/>
                <a:latin typeface="Arial" panose="020B0604020202020204" pitchFamily="34" charset="0"/>
              </a:rPr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80000GB</a:t>
            </a:r>
            <a:r>
              <a:rPr lang="en-US" dirty="0">
                <a:effectLst/>
                <a:latin typeface="Arial" panose="020B0604020202020204" pitchFamily="34" charset="0"/>
              </a:rPr>
              <a:t> / (</a:t>
            </a:r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 / 8</a:t>
            </a:r>
            <a:r>
              <a:rPr lang="en-US" dirty="0">
                <a:effectLst/>
                <a:latin typeface="Arial" panose="020B0604020202020204" pitchFamily="34" charset="0"/>
              </a:rPr>
              <a:t>) 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60 / 60 / 24 </a:t>
            </a:r>
            <a:r>
              <a:rPr lang="en-US" dirty="0">
                <a:effectLst/>
                <a:latin typeface="Arial" panose="020B0604020202020204" pitchFamily="34" charset="0"/>
              </a:rPr>
              <a:t>~= a week without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21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Batch/Bulk: move data from on-premises storage</a:t>
            </a:r>
          </a:p>
          <a:p>
            <a:endParaRPr lang="en-US" dirty="0"/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Receive shipment</a:t>
            </a:r>
          </a:p>
          <a:p>
            <a:pPr lvl="1"/>
            <a:r>
              <a:rPr lang="en-US" dirty="0"/>
              <a:t>Set up</a:t>
            </a:r>
          </a:p>
          <a:p>
            <a:pPr lvl="1"/>
            <a:r>
              <a:rPr lang="en-US" dirty="0"/>
              <a:t>Transfer data</a:t>
            </a:r>
          </a:p>
          <a:p>
            <a:pPr lvl="1"/>
            <a:r>
              <a:rPr lang="en-US" dirty="0"/>
              <a:t>Ship back (shipping carrier)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968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Snowball</a:t>
            </a:r>
          </a:p>
          <a:p>
            <a:pPr lvl="1"/>
            <a:r>
              <a:rPr lang="en-US" dirty="0"/>
              <a:t>50TB (North America only) and 80TB versions </a:t>
            </a:r>
          </a:p>
          <a:p>
            <a:pPr lvl="1"/>
            <a:r>
              <a:rPr lang="en-US" dirty="0"/>
              <a:t>Not rack-mountable</a:t>
            </a:r>
          </a:p>
          <a:p>
            <a:r>
              <a:rPr lang="en-US" dirty="0"/>
              <a:t>Throughput</a:t>
            </a:r>
          </a:p>
          <a:p>
            <a:pPr lvl="1"/>
            <a:r>
              <a:rPr lang="en-US" dirty="0"/>
              <a:t>1 Gbps or 10 Gbps using an RJ-45 connection</a:t>
            </a:r>
          </a:p>
          <a:p>
            <a:pPr lvl="1"/>
            <a:r>
              <a:rPr lang="en-US" dirty="0"/>
              <a:t>10 Gbps using a fiber optic connection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29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6BEBEB-32A8-4A76-83B1-3B6FAC45E1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https://aws.amazon.com/snowball/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CB994-4185-4CE8-B2BD-CB8A633BF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78" y="2628107"/>
            <a:ext cx="20574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13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Volume</a:t>
            </a:r>
          </a:p>
          <a:p>
            <a:pPr lvl="1"/>
            <a:r>
              <a:rPr lang="en-US" b="1" dirty="0"/>
              <a:t>Small</a:t>
            </a:r>
            <a:r>
              <a:rPr lang="en-US" dirty="0"/>
              <a:t>: small relational DBs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TBs o PBs of data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FC115166-4D58-445B-92DC-7F496CC7B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2775" y="2448719"/>
            <a:ext cx="3600450" cy="310515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86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24801CD-CC31-40F0-B875-CF778E737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260111" cy="6857999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9783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Stream</a:t>
            </a:r>
            <a:r>
              <a:rPr lang="en-US" dirty="0"/>
              <a:t>: real-time streaming data</a:t>
            </a:r>
          </a:p>
          <a:p>
            <a:r>
              <a:rPr lang="en-US" b="1" dirty="0"/>
              <a:t>Event</a:t>
            </a:r>
            <a:r>
              <a:rPr lang="en-US" dirty="0"/>
              <a:t>: anything that we can observe occurring at a particular point in time</a:t>
            </a:r>
          </a:p>
          <a:p>
            <a:r>
              <a:rPr lang="en-US" b="1" dirty="0"/>
              <a:t>Continuous streaming</a:t>
            </a:r>
          </a:p>
          <a:p>
            <a:pPr lvl="1"/>
            <a:r>
              <a:rPr lang="en-US" dirty="0"/>
              <a:t>Illimited succession of individual events</a:t>
            </a:r>
          </a:p>
          <a:p>
            <a:pPr lvl="1"/>
            <a:r>
              <a:rPr lang="en-US" dirty="0"/>
              <a:t>Ordered by the point in time at which each event occurred</a:t>
            </a:r>
          </a:p>
          <a:p>
            <a:r>
              <a:rPr lang="en-US" b="1" dirty="0"/>
              <a:t>Publish/subscribe (pub/sub)</a:t>
            </a:r>
            <a:r>
              <a:rPr lang="en-US" dirty="0"/>
              <a:t>: a way of communicating messages</a:t>
            </a:r>
          </a:p>
          <a:p>
            <a:pPr lvl="1"/>
            <a:r>
              <a:rPr lang="en-US" i="1" dirty="0"/>
              <a:t>Senders</a:t>
            </a:r>
            <a:r>
              <a:rPr lang="en-US" dirty="0"/>
              <a:t> publish messages associated with one or more </a:t>
            </a:r>
            <a:r>
              <a:rPr lang="en-US" b="1" dirty="0"/>
              <a:t>topics</a:t>
            </a:r>
          </a:p>
          <a:p>
            <a:pPr lvl="1"/>
            <a:r>
              <a:rPr lang="en-US" i="1" dirty="0"/>
              <a:t>Receivers</a:t>
            </a:r>
            <a:r>
              <a:rPr lang="en-US" dirty="0"/>
              <a:t> subscribe to specific topics, receive all messages with that topic</a:t>
            </a:r>
          </a:p>
          <a:p>
            <a:pPr lvl="1"/>
            <a:r>
              <a:rPr lang="en-US" i="1" dirty="0"/>
              <a:t>Messages</a:t>
            </a:r>
            <a:r>
              <a:rPr lang="en-US" dirty="0"/>
              <a:t> are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39B03-CB12-4B6F-8FA9-458A7EF4C3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https://www.manning.com/books/event-streams-in-action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48068D-3AD2-4429-94E3-3C7AB8EDB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3" y="5166210"/>
            <a:ext cx="1119013" cy="14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58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General idea:</a:t>
            </a:r>
          </a:p>
          <a:p>
            <a:pPr lvl="1"/>
            <a:r>
              <a:rPr lang="en-US" dirty="0"/>
              <a:t>Collect events from many source systems</a:t>
            </a:r>
          </a:p>
          <a:p>
            <a:pPr lvl="1"/>
            <a:r>
              <a:rPr lang="en-US" dirty="0"/>
              <a:t>Store them in a unified log</a:t>
            </a:r>
          </a:p>
          <a:p>
            <a:pPr lvl="1"/>
            <a:r>
              <a:rPr lang="en-US" dirty="0"/>
              <a:t>Enable applications to operate on these event streams</a:t>
            </a:r>
          </a:p>
          <a:p>
            <a:r>
              <a:rPr lang="en-US" b="1" dirty="0"/>
              <a:t>Unified log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Unified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append-only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ordered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distributed</a:t>
            </a:r>
            <a:r>
              <a:rPr lang="en-US" dirty="0"/>
              <a:t> log that allows the centralization of event streams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D36F19B-71A5-46CB-B8F1-6B716F1E7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4301"/>
            <a:ext cx="5181600" cy="379398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F5614D9-74F4-4F9F-8D61-6BE3448B4A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8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Unified</a:t>
            </a:r>
            <a:r>
              <a:rPr lang="en-US" dirty="0"/>
              <a:t>: a single log in a company with applications sending/reading events</a:t>
            </a:r>
          </a:p>
          <a:p>
            <a:pPr lvl="1"/>
            <a:r>
              <a:rPr lang="pt-BR" dirty="0"/>
              <a:t>Log serves as central data backbone</a:t>
            </a:r>
          </a:p>
          <a:p>
            <a:pPr lvl="2"/>
            <a:r>
              <a:rPr lang="en-US" dirty="0"/>
              <a:t>It can contain many distinct continuous streams of events</a:t>
            </a:r>
          </a:p>
          <a:p>
            <a:pPr lvl="2"/>
            <a:r>
              <a:rPr lang="en-US" dirty="0"/>
              <a:t>Not all events are sent to the same event stream</a:t>
            </a:r>
          </a:p>
          <a:p>
            <a:r>
              <a:rPr lang="en-US" b="1" dirty="0"/>
              <a:t>Append-only</a:t>
            </a:r>
            <a:r>
              <a:rPr lang="en-US" dirty="0"/>
              <a:t>: new events are appended to the unified log</a:t>
            </a:r>
          </a:p>
          <a:p>
            <a:pPr lvl="1"/>
            <a:r>
              <a:rPr lang="en-US" dirty="0"/>
              <a:t>Existing events are never updated in place</a:t>
            </a:r>
          </a:p>
          <a:p>
            <a:pPr lvl="2"/>
            <a:r>
              <a:rPr lang="en-US" dirty="0"/>
              <a:t>If read the event #10, never look at events 1 through 10 again</a:t>
            </a:r>
          </a:p>
          <a:p>
            <a:pPr lvl="1"/>
            <a:r>
              <a:rPr lang="en-US" dirty="0"/>
              <a:t>Events are automatically deleted from the unified log when they age</a:t>
            </a:r>
          </a:p>
          <a:p>
            <a:pPr lvl="2"/>
            <a:r>
              <a:rPr lang="en-US" dirty="0"/>
              <a:t>E.g., automatically remove events after 7 days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2510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Distributed</a:t>
            </a:r>
            <a:r>
              <a:rPr lang="en-US" dirty="0"/>
              <a:t>: the unified log lives across a cluster of machines</a:t>
            </a:r>
          </a:p>
          <a:p>
            <a:pPr lvl="1"/>
            <a:r>
              <a:rPr lang="en-US" dirty="0"/>
              <a:t>Optionally divide events into shards (i.e., partitions)</a:t>
            </a:r>
            <a:br>
              <a:rPr lang="en-US" dirty="0"/>
            </a:br>
            <a:r>
              <a:rPr lang="en-US" dirty="0"/>
              <a:t>Still, the log is unified since we have a single (conceptual) log</a:t>
            </a:r>
          </a:p>
          <a:p>
            <a:r>
              <a:rPr lang="en-US" dirty="0"/>
              <a:t>Distribution ensures</a:t>
            </a:r>
          </a:p>
          <a:p>
            <a:pPr lvl="1"/>
            <a:r>
              <a:rPr lang="en-US" dirty="0"/>
              <a:t>Scalability: work with streams larger than the capacity of single machines</a:t>
            </a:r>
          </a:p>
          <a:p>
            <a:pPr lvl="1"/>
            <a:r>
              <a:rPr lang="en-US" dirty="0"/>
              <a:t>Durability: replicate all events within the cluster to overcome data loss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34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B05CB4-BAC9-496A-9B2B-9DE3492AE4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BED3392D-B84B-4EBB-BC9D-62F6EA7703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3007519"/>
            <a:ext cx="4921250" cy="1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5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Ordered</a:t>
            </a:r>
            <a:r>
              <a:rPr lang="en-US" dirty="0"/>
              <a:t>: events in a shard have a sequential IDs (unique in a shard)</a:t>
            </a:r>
          </a:p>
          <a:p>
            <a:pPr lvl="1"/>
            <a:r>
              <a:rPr lang="en-US" dirty="0"/>
              <a:t>Local ordering keeps things much simpler than global ordering</a:t>
            </a:r>
          </a:p>
          <a:p>
            <a:pPr lvl="1"/>
            <a:r>
              <a:rPr lang="en-US" dirty="0"/>
              <a:t>Applications maintain their own cursor for each shard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35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2993C-7168-4CD2-B491-8B6BDA0155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, Leslie. "Time, clocks, and the ordering of events in a distributed system." </a:t>
            </a:r>
            <a:r>
              <a:rPr lang="en-US" i="1" dirty="0"/>
              <a:t>Concurrency: the Works of Leslie </a:t>
            </a:r>
            <a:r>
              <a:rPr lang="en-US" i="1" dirty="0" err="1"/>
              <a:t>Lamport</a:t>
            </a:r>
            <a:r>
              <a:rPr lang="en-US" dirty="0"/>
              <a:t>. 2019. 179-196.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AE00AE88-F2A6-4357-A640-A8A41D0F4C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9650"/>
            <a:ext cx="5181600" cy="33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3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types of processing</a:t>
            </a:r>
          </a:p>
          <a:p>
            <a:pPr lvl="1"/>
            <a:r>
              <a:rPr lang="en-US" b="1" dirty="0"/>
              <a:t>Single-event:</a:t>
            </a:r>
            <a:r>
              <a:rPr lang="en-US" dirty="0"/>
              <a:t> a single event produces zero or more events</a:t>
            </a:r>
          </a:p>
          <a:p>
            <a:pPr lvl="2"/>
            <a:r>
              <a:rPr lang="en-US" dirty="0"/>
              <a:t>Validating “Does this event contain all the required fields?”</a:t>
            </a:r>
          </a:p>
          <a:p>
            <a:pPr lvl="2"/>
            <a:r>
              <a:rPr lang="en-US" dirty="0"/>
              <a:t>Enriching “Where is this IP address located?”</a:t>
            </a:r>
          </a:p>
          <a:p>
            <a:pPr lvl="2"/>
            <a:r>
              <a:rPr lang="en-US" dirty="0"/>
              <a:t>Filtering “Is this error critical?”</a:t>
            </a:r>
          </a:p>
          <a:p>
            <a:pPr lvl="1"/>
            <a:r>
              <a:rPr lang="en-US" b="1" dirty="0"/>
              <a:t>Multiple-event:</a:t>
            </a:r>
            <a:r>
              <a:rPr lang="en-US" dirty="0"/>
              <a:t> multiple events collectively produce zero or more events</a:t>
            </a:r>
          </a:p>
          <a:p>
            <a:pPr lvl="2"/>
            <a:r>
              <a:rPr lang="en-US" dirty="0"/>
              <a:t>Aggregating, functions such as minimum, maximum, sum</a:t>
            </a:r>
          </a:p>
          <a:p>
            <a:pPr lvl="2"/>
            <a:r>
              <a:rPr lang="en-US" dirty="0"/>
              <a:t>Pattern matching, looking for patterns or co-</a:t>
            </a:r>
            <a:r>
              <a:rPr lang="en-US" dirty="0" err="1"/>
              <a:t>occurence</a:t>
            </a:r>
            <a:endParaRPr lang="en-US" dirty="0"/>
          </a:p>
          <a:p>
            <a:pPr lvl="2"/>
            <a:r>
              <a:rPr lang="en-US" dirty="0"/>
              <a:t>Reordering events based on a sort key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F40B49-DF70-4DFF-8D1B-40420BAD9F2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29C3EF8-D132-4922-BD80-0C6CD616B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81452"/>
            <a:ext cx="5181600" cy="30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0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Kinesis Data Streams</a:t>
            </a:r>
          </a:p>
          <a:p>
            <a:pPr lvl="1"/>
            <a:r>
              <a:rPr lang="en-US" dirty="0"/>
              <a:t>Created and provisioned by shard</a:t>
            </a:r>
          </a:p>
          <a:p>
            <a:pPr lvl="2"/>
            <a:r>
              <a:rPr lang="en-US" dirty="0"/>
              <a:t>Each shard provides 1 </a:t>
            </a:r>
            <a:r>
              <a:rPr lang="en-US" dirty="0" err="1"/>
              <a:t>MBps</a:t>
            </a:r>
            <a:r>
              <a:rPr lang="en-US" dirty="0"/>
              <a:t> and 1000 data puts per second</a:t>
            </a:r>
          </a:p>
          <a:p>
            <a:pPr lvl="1"/>
            <a:r>
              <a:rPr lang="en-US" dirty="0"/>
              <a:t>A data record consists of</a:t>
            </a:r>
          </a:p>
          <a:p>
            <a:pPr lvl="2"/>
            <a:r>
              <a:rPr lang="en-US" dirty="0"/>
              <a:t>User-supplied partition key to balance records across shards </a:t>
            </a:r>
          </a:p>
          <a:p>
            <a:pPr lvl="2"/>
            <a:r>
              <a:rPr lang="en-US" dirty="0"/>
              <a:t>Incremental sequence number added by the shard</a:t>
            </a:r>
          </a:p>
          <a:p>
            <a:pPr lvl="2"/>
            <a:r>
              <a:rPr lang="en-US" dirty="0"/>
              <a:t>A data blob</a:t>
            </a:r>
          </a:p>
          <a:p>
            <a:pPr lvl="1"/>
            <a:r>
              <a:rPr lang="en-US" dirty="0"/>
              <a:t>Consumers get records by shard</a:t>
            </a:r>
          </a:p>
          <a:p>
            <a:pPr lvl="2"/>
            <a:r>
              <a:rPr lang="en-US" dirty="0"/>
              <a:t>Records are sorted by partition key and sequence number</a:t>
            </a:r>
          </a:p>
          <a:p>
            <a:pPr lvl="2"/>
            <a:r>
              <a:rPr lang="en-US" dirty="0"/>
              <a:t>Ordering is not guaranteed across shards</a:t>
            </a:r>
          </a:p>
          <a:p>
            <a:pPr lvl="1"/>
            <a:r>
              <a:rPr lang="en-US" dirty="0"/>
              <a:t>Records are retained for 7 days at maximum</a:t>
            </a:r>
          </a:p>
        </p:txBody>
      </p:sp>
      <p:pic>
        <p:nvPicPr>
          <p:cNvPr id="9" name="Content Placeholder 8" descr="Funnel chart&#10;&#10;Description automatically generated with low confidence">
            <a:extLst>
              <a:ext uri="{FF2B5EF4-FFF2-40B4-BE49-F238E27FC236}">
                <a16:creationId xmlns:a16="http://schemas.microsoft.com/office/drawing/2014/main" id="{70C50E37-384B-4B77-AB3E-62AF4D5D5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6921"/>
            <a:ext cx="5181600" cy="222874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37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F114B-E61D-4AD6-8368-9149E1F38A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https://docs.aws.amazon.com/streams/latest/dev/key-concepts.html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8023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Resharding</a:t>
            </a:r>
            <a:r>
              <a:rPr lang="en-US" dirty="0"/>
              <a:t> (i.e., scaling)</a:t>
            </a:r>
          </a:p>
          <a:p>
            <a:pPr lvl="1"/>
            <a:r>
              <a:rPr lang="en-US" dirty="0"/>
              <a:t>Split a shard into two, or merge two shards</a:t>
            </a:r>
          </a:p>
          <a:p>
            <a:pPr lvl="1"/>
            <a:r>
              <a:rPr lang="en-US" dirty="0"/>
              <a:t>Users must scale shards up and down manually</a:t>
            </a:r>
          </a:p>
          <a:p>
            <a:pPr lvl="2"/>
            <a:r>
              <a:rPr lang="en-US" dirty="0"/>
              <a:t>Monitor usage with Amazon CloudWatch and modify scale as needed</a:t>
            </a:r>
          </a:p>
          <a:p>
            <a:pPr lvl="1"/>
            <a:r>
              <a:rPr lang="en-US" dirty="0"/>
              <a:t>Avoid shard management by using Kinesis Data Firehose</a:t>
            </a:r>
          </a:p>
          <a:p>
            <a:r>
              <a:rPr lang="en-US" dirty="0"/>
              <a:t>Kinesis is a regional service, with streams scoped to specific regions</a:t>
            </a:r>
          </a:p>
          <a:p>
            <a:pPr lvl="1"/>
            <a:r>
              <a:rPr lang="en-US" dirty="0"/>
              <a:t>All ingested data must travel to the region in which the stream is defined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Priced by shard hour, data volume, and data retention period</a:t>
            </a:r>
          </a:p>
          <a:p>
            <a:pPr lvl="1"/>
            <a:r>
              <a:rPr lang="en-US" dirty="0"/>
              <a:t>Pay for resources you provision (even if not used)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38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F4D348A-73D3-4388-8DDA-34122D11A4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https://aws.amazon.com/cloudwatch/</a:t>
            </a:r>
            <a:br>
              <a:rPr lang="en-US" dirty="0"/>
            </a:br>
            <a:r>
              <a:rPr lang="en-US" dirty="0">
                <a:hlinkClick r:id="rId3"/>
              </a:rPr>
              <a:t>https://aws.amazon.com/kinesis/data-firehose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7336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352A2C6-12A4-4663-BADE-28B0199C3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392170"/>
              </p:ext>
            </p:extLst>
          </p:nvPr>
        </p:nvGraphicFramePr>
        <p:xfrm>
          <a:off x="838200" y="2109516"/>
          <a:ext cx="10515600" cy="3235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7300">
                  <a:extLst>
                    <a:ext uri="{9D8B030D-6E8A-4147-A177-3AD203B41FA5}">
                      <a16:colId xmlns:a16="http://schemas.microsoft.com/office/drawing/2014/main" val="2211252525"/>
                    </a:ext>
                  </a:extLst>
                </a:gridCol>
                <a:gridCol w="3937118">
                  <a:extLst>
                    <a:ext uri="{9D8B030D-6E8A-4147-A177-3AD203B41FA5}">
                      <a16:colId xmlns:a16="http://schemas.microsoft.com/office/drawing/2014/main" val="1207652554"/>
                    </a:ext>
                  </a:extLst>
                </a:gridCol>
                <a:gridCol w="3621182">
                  <a:extLst>
                    <a:ext uri="{9D8B030D-6E8A-4147-A177-3AD203B41FA5}">
                      <a16:colId xmlns:a16="http://schemas.microsoft.com/office/drawing/2014/main" val="4183081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Feature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AWS Kinesis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Google Pub/Sub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deployment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Stream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Topic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563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provisioning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Shard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700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unit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Record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120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producer/destination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Producer/Consumer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Publisher/Subscriber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partitioning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User-supplied partition key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108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Retention 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9216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Pricing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 shard-hour, PUT payload units,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data retention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 ingestion and delivery,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message retention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869515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44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Variety</a:t>
            </a:r>
          </a:p>
          <a:p>
            <a:pPr lvl="1"/>
            <a:r>
              <a:rPr lang="en-US" b="1" dirty="0"/>
              <a:t>Structured</a:t>
            </a:r>
            <a:r>
              <a:rPr lang="en-US" dirty="0"/>
              <a:t>: relational tuples with</a:t>
            </a:r>
          </a:p>
          <a:p>
            <a:pPr lvl="2"/>
            <a:r>
              <a:rPr lang="en-US" dirty="0"/>
              <a:t>FK/PK relationships</a:t>
            </a:r>
          </a:p>
          <a:p>
            <a:pPr lvl="1"/>
            <a:r>
              <a:rPr lang="en-US" b="1" dirty="0"/>
              <a:t>Unstructured</a:t>
            </a:r>
          </a:p>
          <a:p>
            <a:pPr lvl="2"/>
            <a:r>
              <a:rPr lang="en-US" dirty="0"/>
              <a:t>Key-value</a:t>
            </a:r>
          </a:p>
          <a:p>
            <a:pPr lvl="2"/>
            <a:r>
              <a:rPr lang="en-US" dirty="0"/>
              <a:t>Columnar</a:t>
            </a:r>
          </a:p>
          <a:p>
            <a:pPr lvl="2"/>
            <a:r>
              <a:rPr lang="en-US" dirty="0"/>
              <a:t>Document-based</a:t>
            </a:r>
          </a:p>
          <a:p>
            <a:pPr lvl="2"/>
            <a:r>
              <a:rPr lang="en-US" dirty="0"/>
              <a:t>Graph</a:t>
            </a:r>
          </a:p>
          <a:p>
            <a:pPr lvl="2"/>
            <a:r>
              <a:rPr lang="en-US" dirty="0"/>
              <a:t>...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82320F1-3888-42B1-B65D-9DB710662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475" y="2577306"/>
            <a:ext cx="4591050" cy="28479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07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40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009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Elastic Compute Cloud</a:t>
            </a:r>
          </a:p>
          <a:p>
            <a:pPr lvl="1"/>
            <a:r>
              <a:rPr lang="en-US" dirty="0"/>
              <a:t>A web service that provides resizable compute capacity</a:t>
            </a:r>
          </a:p>
          <a:p>
            <a:pPr lvl="1"/>
            <a:r>
              <a:rPr lang="en-US" dirty="0"/>
              <a:t>Complete control of computing resources</a:t>
            </a:r>
          </a:p>
          <a:p>
            <a:pPr lvl="2"/>
            <a:r>
              <a:rPr lang="en-US" dirty="0"/>
              <a:t>Processor, storage, networking, operating system, and purchase model</a:t>
            </a:r>
          </a:p>
          <a:p>
            <a:r>
              <a:rPr lang="en-US" dirty="0"/>
              <a:t>Amazon Machine Image is a template of a software configuration </a:t>
            </a:r>
          </a:p>
          <a:p>
            <a:pPr lvl="1"/>
            <a:r>
              <a:rPr lang="en-US" dirty="0"/>
              <a:t>E.g., an operating system, an application server, and applications</a:t>
            </a:r>
          </a:p>
          <a:p>
            <a:pPr lvl="1"/>
            <a:r>
              <a:rPr lang="en-US" dirty="0"/>
              <a:t>From an AMI, you launch (multiple) instances running as a virtual servers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A711B2F-F6DD-4FCA-ABF1-0209D0EC68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7" y="2601119"/>
            <a:ext cx="2752725" cy="28003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41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C3988B5-1639-4233-98D0-2325917876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</a:t>
            </a:r>
            <a:br>
              <a:rPr lang="en-US" dirty="0"/>
            </a:br>
            <a:r>
              <a:rPr lang="en-US" dirty="0">
                <a:hlinkClick r:id="rId4"/>
              </a:rPr>
              <a:t>https://docs.aws.amazon.com/AWSEC2/latest/UserGuide/compute-optimized-instances.html</a:t>
            </a:r>
            <a:r>
              <a:rPr lang="en-US" dirty="0"/>
              <a:t> (example of AMI)</a:t>
            </a:r>
          </a:p>
        </p:txBody>
      </p:sp>
    </p:spTree>
    <p:extLst>
      <p:ext uri="{BB962C8B-B14F-4D97-AF65-F5344CB8AC3E}">
        <p14:creationId xmlns:p14="http://schemas.microsoft.com/office/powerpoint/2010/main" val="3229726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instance type determines the hardware of the host computer</a:t>
            </a:r>
          </a:p>
          <a:p>
            <a:pPr lvl="1"/>
            <a:r>
              <a:rPr lang="en-US" dirty="0"/>
              <a:t>Each instance type offers different compute and memory capabilities</a:t>
            </a:r>
          </a:p>
          <a:p>
            <a:pPr lvl="1"/>
            <a:r>
              <a:rPr lang="en-US" dirty="0"/>
              <a:t>After launch, you can interact with it as you would with any computer</a:t>
            </a:r>
          </a:p>
          <a:p>
            <a:pPr lvl="1"/>
            <a:r>
              <a:rPr lang="en-US" dirty="0"/>
              <a:t>You have complete control of your instances</a:t>
            </a:r>
          </a:p>
          <a:p>
            <a:pPr lvl="2"/>
            <a:r>
              <a:rPr lang="en-US" dirty="0"/>
              <a:t>E.g., `</a:t>
            </a:r>
            <a:r>
              <a:rPr lang="en-US" dirty="0" err="1"/>
              <a:t>sudo</a:t>
            </a:r>
            <a:r>
              <a:rPr lang="en-US" dirty="0"/>
              <a:t>` to run commands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567E1-D3B7-4CD1-B9D5-DF10B44079B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https://aws.amazon.com/ec2/instance-types/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989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C16B43-6FBA-4EA5-87BE-535062A1D7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01011"/>
            <a:ext cx="5181600" cy="336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43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01EA-86FB-4E52-B0C6-5F9B993737B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https://aws.amazon.com/ec2/instance-types/</a:t>
            </a:r>
            <a:r>
              <a:rPr lang="en-US" dirty="0"/>
              <a:t>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0606AD-C58D-47ED-B1FD-630DFB2621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301011"/>
            <a:ext cx="5181600" cy="340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439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Cluster: AWS 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Amazon EMR is a data platform based on the Hadoop stack</a:t>
            </a:r>
          </a:p>
          <a:p>
            <a:pPr lvl="1"/>
            <a:r>
              <a:rPr lang="en-US" dirty="0"/>
              <a:t>Apache Spark, Apache Hive, Apache HBase, etc.</a:t>
            </a:r>
          </a:p>
          <a:p>
            <a:pPr lvl="1"/>
            <a:r>
              <a:rPr lang="en-US" dirty="0"/>
              <a:t>You can run workloads on </a:t>
            </a:r>
          </a:p>
          <a:p>
            <a:pPr lvl="2"/>
            <a:r>
              <a:rPr lang="en-US" dirty="0"/>
              <a:t>Amazon EC2 instances</a:t>
            </a:r>
          </a:p>
          <a:p>
            <a:pPr lvl="2"/>
            <a:r>
              <a:rPr lang="en-US" dirty="0"/>
              <a:t>Amazon Elastic Kubernetes Service (EKS) clusters</a:t>
            </a:r>
          </a:p>
          <a:p>
            <a:pPr lvl="2"/>
            <a:r>
              <a:rPr lang="en-US" dirty="0"/>
              <a:t>On-premises using EMR on AWS Outposts</a:t>
            </a:r>
          </a:p>
          <a:p>
            <a:r>
              <a:rPr lang="en-US" dirty="0"/>
              <a:t>Example of workload</a:t>
            </a:r>
          </a:p>
          <a:p>
            <a:pPr lvl="1"/>
            <a:r>
              <a:rPr lang="en-US" dirty="0"/>
              <a:t>Upload input data into Amazon S3</a:t>
            </a:r>
          </a:p>
          <a:p>
            <a:pPr lvl="1"/>
            <a:r>
              <a:rPr lang="en-US" dirty="0"/>
              <a:t>EMR launches EC2 instances that you specified</a:t>
            </a:r>
          </a:p>
          <a:p>
            <a:pPr lvl="1"/>
            <a:r>
              <a:rPr lang="en-US" dirty="0"/>
              <a:t>EMR begins the execution while pulling the input data from S3 into the launched instances</a:t>
            </a:r>
          </a:p>
          <a:p>
            <a:pPr lvl="1"/>
            <a:r>
              <a:rPr lang="en-US" dirty="0"/>
              <a:t>Once the cluster is finished, EMR transfers output data to Amazon S3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57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45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7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computing/processing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Lambda: compose code functions in a loose orchestration</a:t>
            </a:r>
          </a:p>
          <a:p>
            <a:pPr lvl="1"/>
            <a:r>
              <a:rPr lang="en-US" dirty="0"/>
              <a:t>Build modular back-end systems</a:t>
            </a:r>
          </a:p>
          <a:p>
            <a:pPr lvl="1"/>
            <a:r>
              <a:rPr lang="en-US" dirty="0"/>
              <a:t>Event-driven and push-based pipelines</a:t>
            </a:r>
          </a:p>
          <a:p>
            <a:r>
              <a:rPr lang="en-US" dirty="0"/>
              <a:t>With Lambda, you are responsible only for your code (i.e., a Lambda function)</a:t>
            </a:r>
          </a:p>
          <a:p>
            <a:pPr lvl="1"/>
            <a:r>
              <a:rPr lang="en-US" dirty="0"/>
              <a:t>Lambda manages the compute fleet that offers a balance of memory and CPU</a:t>
            </a:r>
          </a:p>
          <a:p>
            <a:pPr lvl="1"/>
            <a:r>
              <a:rPr lang="en-US" dirty="0"/>
              <a:t>Lambda performs operational and administrative activities on your behalf</a:t>
            </a:r>
          </a:p>
          <a:p>
            <a:pPr lvl="2"/>
            <a:r>
              <a:rPr lang="en-US" dirty="0"/>
              <a:t>Provisioning capacity, monitoring fleet health, applying security patches, deploying your code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763455F-FF79-4A5A-8583-63D18234E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9477"/>
            <a:ext cx="5181600" cy="3683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46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8D3A2F-8F35-4264-BC9F-9B263821B08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28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(AWS Lambda)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  <a:p>
            <a:pPr lvl="1"/>
            <a:r>
              <a:rPr lang="en-US" dirty="0"/>
              <a:t>A Lambda function is a granular service</a:t>
            </a:r>
          </a:p>
          <a:p>
            <a:pPr lvl="1"/>
            <a:r>
              <a:rPr lang="en-US" dirty="0"/>
              <a:t>The Lambda runtime invokes a lambda function multiple times in parallel</a:t>
            </a:r>
          </a:p>
          <a:p>
            <a:pPr lvl="1"/>
            <a:r>
              <a:rPr lang="en-US" dirty="0"/>
              <a:t>Compute service that executes code written in JavaScript/Python/C#/Java</a:t>
            </a:r>
          </a:p>
          <a:p>
            <a:pPr lvl="2"/>
            <a:r>
              <a:rPr lang="en-US" dirty="0"/>
              <a:t>Elastic Compute Cloud (EC2) servers run the code (e.g., a Linux server)</a:t>
            </a:r>
          </a:p>
          <a:p>
            <a:pPr lvl="1"/>
            <a:r>
              <a:rPr lang="en-US" dirty="0"/>
              <a:t>A function is `code + configuration + dependencies`</a:t>
            </a:r>
          </a:p>
          <a:p>
            <a:pPr lvl="2"/>
            <a:r>
              <a:rPr lang="en-US" dirty="0"/>
              <a:t>Source code (JARs or DLLs) is zipped up and deployed to a container</a:t>
            </a:r>
          </a:p>
          <a:p>
            <a:pPr lvl="1"/>
            <a:r>
              <a:rPr lang="en-US" dirty="0"/>
              <a:t>Invocation supports push/pull events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CEC74CF-E49D-4E9A-95E5-3C22652D0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95410"/>
            <a:ext cx="5181600" cy="20117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47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AD2CBFB-3867-43BD-ACE5-7B6639F20F6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72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</a:t>
            </a:r>
            <a:r>
              <a:rPr lang="it-IT" dirty="0" err="1"/>
              <a:t>FaaS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 err="1"/>
              <a:t>FaaS</a:t>
            </a:r>
            <a:r>
              <a:rPr lang="en-US" dirty="0"/>
              <a:t>: write single-purpose stateless functions</a:t>
            </a:r>
          </a:p>
          <a:p>
            <a:pPr lvl="1"/>
            <a:r>
              <a:rPr lang="en-US" dirty="0"/>
              <a:t>Keep the single responsibility principle in mind</a:t>
            </a:r>
          </a:p>
          <a:p>
            <a:pPr lvl="1"/>
            <a:r>
              <a:rPr lang="en-US" dirty="0"/>
              <a:t>A function that does just one thing is more testable and robust</a:t>
            </a:r>
          </a:p>
          <a:p>
            <a:pPr lvl="1"/>
            <a:r>
              <a:rPr lang="en-US" dirty="0"/>
              <a:t>A function with a well-defined interface is also more likely to be reused</a:t>
            </a:r>
          </a:p>
          <a:p>
            <a:pPr lvl="1"/>
            <a:r>
              <a:rPr lang="en-US" dirty="0"/>
              <a:t>Code should be created in a stateless style</a:t>
            </a:r>
          </a:p>
          <a:p>
            <a:pPr lvl="2"/>
            <a:r>
              <a:rPr lang="en-US" dirty="0"/>
              <a:t>Statelessness allows scalability</a:t>
            </a:r>
          </a:p>
          <a:p>
            <a:pPr lvl="2"/>
            <a:r>
              <a:rPr lang="en-US" dirty="0"/>
              <a:t>Local resources or processes will not survive along sessions</a:t>
            </a:r>
          </a:p>
          <a:p>
            <a:pPr lvl="1"/>
            <a:r>
              <a:rPr lang="en-US" dirty="0"/>
              <a:t>Functions that terminate sooner are cheaper</a:t>
            </a:r>
          </a:p>
          <a:p>
            <a:pPr lvl="2"/>
            <a:r>
              <a:rPr lang="en-US" dirty="0"/>
              <a:t>E.g., pricing is based on #requests, execution time, and allocated memory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831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Patterns for data pipelines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Patterns are architectural solutions to problems in software design</a:t>
            </a:r>
          </a:p>
          <a:p>
            <a:pPr lvl="1"/>
            <a:r>
              <a:rPr lang="en-US" dirty="0"/>
              <a:t>A (design) pattern is a general, best-practice reusable solution to a commonly occurring problem within a given context in software design </a:t>
            </a:r>
          </a:p>
          <a:p>
            <a:pPr lvl="1"/>
            <a:r>
              <a:rPr lang="en-US" dirty="0"/>
              <a:t>It is a template for how to solve a problem in many different situations</a:t>
            </a:r>
          </a:p>
          <a:p>
            <a:r>
              <a:rPr lang="en-US" dirty="0"/>
              <a:t>Patterns for serverless data pipelines</a:t>
            </a:r>
          </a:p>
          <a:p>
            <a:pPr lvl="2"/>
            <a:r>
              <a:rPr lang="en-US" dirty="0"/>
              <a:t>Command pattern</a:t>
            </a:r>
          </a:p>
          <a:p>
            <a:pPr lvl="2"/>
            <a:r>
              <a:rPr lang="en-US" dirty="0"/>
              <a:t>Messaging pattern</a:t>
            </a:r>
          </a:p>
          <a:p>
            <a:pPr lvl="2"/>
            <a:r>
              <a:rPr lang="en-US" dirty="0"/>
              <a:t>Priority queue pattern</a:t>
            </a:r>
          </a:p>
          <a:p>
            <a:pPr lvl="2"/>
            <a:r>
              <a:rPr lang="en-US" dirty="0"/>
              <a:t>Pipes and filters 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3FC2D9-C982-40BE-AF67-5FA83AA028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https://www.manning.com/books/aws-lambda-in-action</a:t>
            </a:r>
            <a:r>
              <a:rPr lang="en-US" dirty="0"/>
              <a:t> </a:t>
            </a:r>
          </a:p>
        </p:txBody>
      </p:sp>
      <p:pic>
        <p:nvPicPr>
          <p:cNvPr id="10" name="Content Placeholder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84580492-D0F2-4397-9EC0-A94C985AA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24" y="1834334"/>
            <a:ext cx="3473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8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Velocity</a:t>
            </a:r>
            <a:r>
              <a:rPr lang="en-US" dirty="0"/>
              <a:t> (latency)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clients synchronously pulling data from sources</a:t>
            </a:r>
          </a:p>
          <a:p>
            <a:pPr lvl="1"/>
            <a:r>
              <a:rPr lang="en-US" b="1" dirty="0"/>
              <a:t>Low</a:t>
            </a:r>
            <a:r>
              <a:rPr lang="en-US" dirty="0"/>
              <a:t>: sources asynchronously pushing data to clients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366488D-1296-413D-B615-1E39BDA15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662" y="2158206"/>
            <a:ext cx="3114675" cy="36861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185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Command pattern</a:t>
            </a:r>
          </a:p>
          <a:p>
            <a:pPr lvl="1"/>
            <a:r>
              <a:rPr lang="en-US" dirty="0"/>
              <a:t>A behavioral design pattern in which an object is used to encapsulate the information needed to perform an action or trigger an event</a:t>
            </a:r>
          </a:p>
          <a:p>
            <a:r>
              <a:rPr lang="en-US" dirty="0"/>
              <a:t>Encapsulate a request as an object </a:t>
            </a:r>
          </a:p>
          <a:p>
            <a:pPr lvl="1"/>
            <a:r>
              <a:rPr lang="en-US" dirty="0"/>
              <a:t>Issue requests to objects without knowing anything about the operation being requested or the receiver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B9D219A2-AE18-4AF0-98A7-BB85C0CD6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57429"/>
            <a:ext cx="5181600" cy="24877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50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D6E84-B6C1-4FFA-B54D-D45AC33DBC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https://aws.amazon.com/api-gateway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244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Decompose a complex processing task into a sequence of manageable services</a:t>
            </a:r>
          </a:p>
          <a:p>
            <a:pPr lvl="1"/>
            <a:r>
              <a:rPr lang="en-US" dirty="0"/>
              <a:t>Components designed to transform data are referred to as filters</a:t>
            </a:r>
          </a:p>
          <a:p>
            <a:pPr lvl="1"/>
            <a:r>
              <a:rPr lang="en-US" dirty="0"/>
              <a:t>Connectors that pass data between components are referred to as pipes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B3084D91-9326-45BD-9B7B-90D698E6D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1480"/>
            <a:ext cx="5181600" cy="23396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140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Messaging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Messaging pattern </a:t>
            </a:r>
          </a:p>
          <a:p>
            <a:pPr lvl="1"/>
            <a:r>
              <a:rPr lang="en-US" dirty="0"/>
              <a:t>Describes how two different parts of a message passing system connect and communicate with each other </a:t>
            </a:r>
          </a:p>
          <a:p>
            <a:r>
              <a:rPr lang="en-US" dirty="0"/>
              <a:t>Decouple services from direct dependence and allow storage of events in a queue</a:t>
            </a:r>
          </a:p>
          <a:p>
            <a:pPr lvl="1"/>
            <a:r>
              <a:rPr lang="en-US" dirty="0"/>
              <a:t>Reliability: if the consuming service goes offline, messages are retained in the queue and can still be processed</a:t>
            </a:r>
          </a:p>
          <a:p>
            <a:pPr lvl="1"/>
            <a:r>
              <a:rPr lang="en-US" dirty="0"/>
              <a:t>A message queue can have a single sender/receiver or multiple senders/receivers</a:t>
            </a:r>
          </a:p>
        </p:txBody>
      </p:sp>
      <p:pic>
        <p:nvPicPr>
          <p:cNvPr id="21" name="Content Placeholder 20" descr="Diagram&#10;&#10;Description automatically generated">
            <a:extLst>
              <a:ext uri="{FF2B5EF4-FFF2-40B4-BE49-F238E27FC236}">
                <a16:creationId xmlns:a16="http://schemas.microsoft.com/office/drawing/2014/main" id="{73671EB4-9FFD-466F-AE2E-099F8E3C89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40002"/>
            <a:ext cx="5181600" cy="21225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917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Priority queue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Decouple and prioritize requests sent to services</a:t>
            </a:r>
          </a:p>
          <a:p>
            <a:pPr lvl="1"/>
            <a:r>
              <a:rPr lang="en-US" dirty="0"/>
              <a:t>Requests with a higher priority are received and processed more quickly than those with a lower priority</a:t>
            </a:r>
          </a:p>
          <a:p>
            <a:pPr lvl="1"/>
            <a:r>
              <a:rPr lang="en-US" dirty="0"/>
              <a:t>Useful in applications that offer different service level guarantees</a:t>
            </a:r>
          </a:p>
          <a:p>
            <a:r>
              <a:rPr lang="en-US" dirty="0"/>
              <a:t>Control how and when messages are dealt with</a:t>
            </a:r>
          </a:p>
          <a:p>
            <a:pPr lvl="1"/>
            <a:r>
              <a:rPr lang="en-US" dirty="0"/>
              <a:t>Different queues, topics, or streams to feed messages to your functions</a:t>
            </a:r>
          </a:p>
          <a:p>
            <a:pPr lvl="1"/>
            <a:r>
              <a:rPr lang="en-US" dirty="0"/>
              <a:t>High-priority messages go through expensive services with more capacity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64E2EB57-7AFE-4671-BE34-77F9AED10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37789"/>
            <a:ext cx="5181600" cy="35270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973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  <a:p>
            <a:r>
              <a:rPr lang="en-US" b="1" dirty="0"/>
              <a:t>Goal</a:t>
            </a:r>
            <a:r>
              <a:rPr lang="en-US" dirty="0"/>
              <a:t>: keep in mind the cube to</a:t>
            </a:r>
          </a:p>
          <a:p>
            <a:r>
              <a:rPr lang="en-US" dirty="0"/>
              <a:t>categorize the services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528320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F7B4602-A67A-48A3-9636-DF43F9836B7D}"/>
              </a:ext>
            </a:extLst>
          </p:cNvPr>
          <p:cNvSpPr/>
          <p:nvPr/>
        </p:nvSpPr>
        <p:spPr>
          <a:xfrm>
            <a:off x="6817627" y="3059280"/>
            <a:ext cx="354530" cy="2036277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601310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8780418" y="3059280"/>
            <a:ext cx="354530" cy="2036277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503694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68CFE8-B3C7-417F-A352-40DE05EDF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97011" cy="4351338"/>
          </a:xfrm>
        </p:spPr>
        <p:txBody>
          <a:bodyPr/>
          <a:lstStyle/>
          <a:p>
            <a:r>
              <a:rPr lang="en-US" dirty="0"/>
              <a:t>Data pipeline</a:t>
            </a:r>
          </a:p>
          <a:p>
            <a:pPr marL="457200" lvl="1" indent="0">
              <a:buNone/>
            </a:pPr>
            <a:r>
              <a:rPr lang="en-US" i="1" dirty="0"/>
              <a:t>"A succession of operations to transform and consume raw data"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3D64399-7744-41BA-AE5F-5400DE1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pipeline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D33E25A-A8FD-4FB7-A0B2-DCCD345D6E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Quemy</a:t>
            </a:r>
            <a:r>
              <a:rPr lang="en-US" dirty="0"/>
              <a:t>, Alexandre. "Data Pipeline Selection and Optimization." </a:t>
            </a:r>
            <a:r>
              <a:rPr lang="en-US" i="1" dirty="0"/>
              <a:t>DOLAP</a:t>
            </a:r>
            <a:r>
              <a:rPr lang="en-US" dirty="0"/>
              <a:t>. 2019.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3E2CC0-BBF7-45F6-ACB7-2723E84C0962}"/>
              </a:ext>
            </a:extLst>
          </p:cNvPr>
          <p:cNvSpPr txBox="1"/>
          <p:nvPr/>
        </p:nvSpPr>
        <p:spPr>
          <a:xfrm>
            <a:off x="5191125" y="4932581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https://xkcd.com/2054/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Segnaposto contenuto 6">
            <a:extLst>
              <a:ext uri="{FF2B5EF4-FFF2-40B4-BE49-F238E27FC236}">
                <a16:creationId xmlns:a16="http://schemas.microsoft.com/office/drawing/2014/main" id="{FD424A0C-48EE-41D8-923D-4F41038B43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70006"/>
            <a:ext cx="5181600" cy="1862575"/>
          </a:xfrm>
        </p:spPr>
      </p:pic>
    </p:spTree>
    <p:extLst>
      <p:ext uri="{BB962C8B-B14F-4D97-AF65-F5344CB8AC3E}">
        <p14:creationId xmlns:p14="http://schemas.microsoft.com/office/powerpoint/2010/main" val="343317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B143EB-991D-47F2-947D-7A191509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Date pipelines on cloud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F6BC35-4605-4224-BE2A-98CEC5C25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The pyramid abstracts tons of techniques, algorithms, etc.</a:t>
            </a:r>
          </a:p>
          <a:p>
            <a:br>
              <a:rPr lang="en-US" dirty="0"/>
            </a:br>
            <a:r>
              <a:rPr lang="en-US" dirty="0"/>
              <a:t>To provide them as services, architecting data pipelines on cloud requires</a:t>
            </a:r>
          </a:p>
          <a:p>
            <a:pPr lvl="1"/>
            <a:r>
              <a:rPr lang="en-US" dirty="0"/>
              <a:t>Standardization (of common services)</a:t>
            </a:r>
          </a:p>
          <a:p>
            <a:pPr lvl="1"/>
            <a:r>
              <a:rPr lang="en-US" dirty="0"/>
              <a:t>Integration</a:t>
            </a:r>
          </a:p>
          <a:p>
            <a:pPr lvl="1"/>
            <a:r>
              <a:rPr lang="en-US" dirty="0"/>
              <a:t>Orchestration</a:t>
            </a:r>
          </a:p>
          <a:p>
            <a:pPr lvl="1"/>
            <a:r>
              <a:rPr lang="en-US" dirty="0"/>
              <a:t>Accessibility through simple APIs</a:t>
            </a:r>
          </a:p>
          <a:p>
            <a:endParaRPr lang="en-US" dirty="0"/>
          </a:p>
          <a:p>
            <a:r>
              <a:rPr lang="en-US" dirty="0"/>
              <a:t>Let us look to data pipelines on different cloud services providers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20D455-91A1-4D7E-910F-B93DFBEE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65B32F4-BC52-4E2C-A0CC-0CD24962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9741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20991</TotalTime>
  <Words>3576</Words>
  <Application>Microsoft Office PowerPoint</Application>
  <PresentationFormat>Widescreen</PresentationFormat>
  <Paragraphs>775</Paragraphs>
  <Slides>53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0" baseType="lpstr">
      <vt:lpstr>Arial</vt:lpstr>
      <vt:lpstr>Calibri</vt:lpstr>
      <vt:lpstr>Consolas</vt:lpstr>
      <vt:lpstr>CourierPrime</vt:lpstr>
      <vt:lpstr>Helvetica</vt:lpstr>
      <vt:lpstr>Wingdings</vt:lpstr>
      <vt:lpstr>Tema di Office</vt:lpstr>
      <vt:lpstr>BIG DATA</vt:lpstr>
      <vt:lpstr>Reference scenario</vt:lpstr>
      <vt:lpstr>Reference scenario</vt:lpstr>
      <vt:lpstr>Reference scenario</vt:lpstr>
      <vt:lpstr>Reference scenario</vt:lpstr>
      <vt:lpstr>Reference scenario</vt:lpstr>
      <vt:lpstr>Data pipeline</vt:lpstr>
      <vt:lpstr>Data pipeline</vt:lpstr>
      <vt:lpstr>Date pipelines on cloud</vt:lpstr>
      <vt:lpstr>Data pipeline - AWS</vt:lpstr>
      <vt:lpstr>Data pipeline - Google cloud</vt:lpstr>
      <vt:lpstr>A tentative organization</vt:lpstr>
      <vt:lpstr>A tentative organization</vt:lpstr>
      <vt:lpstr>A tentative organization</vt:lpstr>
      <vt:lpstr>A tentative organization</vt:lpstr>
      <vt:lpstr>Storage</vt:lpstr>
      <vt:lpstr>Storage models</vt:lpstr>
      <vt:lpstr>Storage models (AWS)</vt:lpstr>
      <vt:lpstr>Storage models (AWS)</vt:lpstr>
      <vt:lpstr>Storage models (Google Cloud)</vt:lpstr>
      <vt:lpstr>Storage models (AWS)</vt:lpstr>
      <vt:lpstr>Storage: access frequency (AWS)</vt:lpstr>
      <vt:lpstr>Storage: access frequency (AWS)</vt:lpstr>
      <vt:lpstr>Storage: access frequency (Google Cloud)</vt:lpstr>
      <vt:lpstr>A tentative organization</vt:lpstr>
      <vt:lpstr>Ingestion: bulk</vt:lpstr>
      <vt:lpstr>Ingestion: bulk</vt:lpstr>
      <vt:lpstr>Ingestion: bulk</vt:lpstr>
      <vt:lpstr>Ingestion: bulk (AWS)</vt:lpstr>
      <vt:lpstr>Ingestion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 (AWS)</vt:lpstr>
      <vt:lpstr>Ingestion: stream (AWS)</vt:lpstr>
      <vt:lpstr>Ingestion: stream</vt:lpstr>
      <vt:lpstr>A tentative organization</vt:lpstr>
      <vt:lpstr>Single instance: AWS EC2</vt:lpstr>
      <vt:lpstr>Single instance: AWS EC2</vt:lpstr>
      <vt:lpstr>Single instance: AWS EC2</vt:lpstr>
      <vt:lpstr>Cluster: AWS EMR</vt:lpstr>
      <vt:lpstr>A tentative organization</vt:lpstr>
      <vt:lpstr>Serverless computing/processing</vt:lpstr>
      <vt:lpstr>Serverless computing (AWS Lambda)</vt:lpstr>
      <vt:lpstr>Serverless computing (FaaS)</vt:lpstr>
      <vt:lpstr>Patterns for data pipelines</vt:lpstr>
      <vt:lpstr>Command pattern</vt:lpstr>
      <vt:lpstr>Pipes and filters pattern</vt:lpstr>
      <vt:lpstr>Messaging pattern</vt:lpstr>
      <vt:lpstr>Priority queue pattern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on Cloud</dc:title>
  <dc:creator>Matteo Francia</dc:creator>
  <cp:lastModifiedBy>Matteo</cp:lastModifiedBy>
  <cp:revision>1011</cp:revision>
  <dcterms:created xsi:type="dcterms:W3CDTF">2019-03-06T18:10:20Z</dcterms:created>
  <dcterms:modified xsi:type="dcterms:W3CDTF">2021-04-30T13:41:19Z</dcterms:modified>
</cp:coreProperties>
</file>